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5"/>
  </p:notesMasterIdLst>
  <p:handoutMasterIdLst>
    <p:handoutMasterId r:id="rId16"/>
  </p:handoutMasterIdLst>
  <p:sldIdLst>
    <p:sldId id="257" r:id="rId3"/>
    <p:sldId id="1690" r:id="rId4"/>
    <p:sldId id="1697" r:id="rId5"/>
    <p:sldId id="1662" r:id="rId6"/>
    <p:sldId id="1700" r:id="rId7"/>
    <p:sldId id="1699" r:id="rId8"/>
    <p:sldId id="1698" r:id="rId9"/>
    <p:sldId id="1696" r:id="rId10"/>
    <p:sldId id="1694" r:id="rId11"/>
    <p:sldId id="265" r:id="rId12"/>
    <p:sldId id="261" r:id="rId13"/>
    <p:sldId id="260" r:id="rId1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79769" autoAdjust="0"/>
  </p:normalViewPr>
  <p:slideViewPr>
    <p:cSldViewPr snapToGrid="0">
      <p:cViewPr varScale="1">
        <p:scale>
          <a:sx n="127" d="100"/>
          <a:sy n="127" d="100"/>
        </p:scale>
        <p:origin x="1212" y="12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3/14/2021 1:20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3/12/2021 9:52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how you can track changes to entities in a collection over time without writing code to detect which items have changed. This capability is provided as part of the *delta query* feature in Microsoft Graph.</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Microsoft 365 developer vision focuses on the user's experience and their data and as a developer you can bring your application into the user experience with over 1.2 billion users of office worldwide. This is a huge opportunity to provide a window into your application and to enable users to connect into their data and add intelligence to your application.</a:t>
            </a:r>
          </a:p>
          <a:p>
            <a:endParaRPr lang="en-US" dirty="0"/>
          </a:p>
          <a:p>
            <a:r>
              <a:rPr lang="en-US" dirty="0"/>
              <a:t>There are currently over 850 million events created each month and a total of over 400 petabytes of data stored in the service that can add value for your users.</a:t>
            </a:r>
          </a:p>
          <a:p>
            <a:endParaRPr lang="en-US" dirty="0"/>
          </a:p>
          <a:p>
            <a:r>
              <a:rPr lang="en-US" dirty="0"/>
              <a:t>The Microsoft Graph is the gateway to your data in the Microsoft cloud.</a:t>
            </a:r>
          </a:p>
          <a:p>
            <a:endParaRPr lang="en-US" dirty="0"/>
          </a:p>
          <a:p>
            <a:r>
              <a:rPr lang="en-US" dirty="0"/>
              <a:t>The Microsoft cloud includes multiple services and data types that we can take advantage of from Office 365, and it's all considered part of the Microsoft 365 platform.</a:t>
            </a:r>
          </a:p>
          <a:p>
            <a:endParaRPr lang="en-US" dirty="0"/>
          </a:p>
          <a:p>
            <a:r>
              <a:rPr lang="en-US" dirty="0"/>
              <a:t>Developers can integrate the signed-in user's email, calendar, contacts, and tasks into custom apps. We can work with content in SharePoint sites, files in OneDrive, channels and content within Microsoft Teams, and users in Azure Active Directory (Azure AD).</a:t>
            </a:r>
          </a:p>
          <a:p>
            <a:endParaRPr lang="en-US" dirty="0"/>
          </a:p>
          <a:p>
            <a:r>
              <a:rPr lang="en-US" dirty="0"/>
              <a:t>There are many different services that developers can take advantage of in their custom apps. Many of these services have their own APIs developers can interact with.</a:t>
            </a:r>
          </a:p>
          <a:p>
            <a:endParaRPr lang="en-US" dirty="0"/>
          </a:p>
          <a:p>
            <a:r>
              <a:rPr lang="en-US" dirty="0"/>
              <a:t>One of the benefits of Microsoft Graph is that it serves as a proxy endpoint to all of these other services. Microsoft Graph encompass things such as Office 365, Windows 10 enterprise mobility and security (EMS), and it brings all of these different services under one unified endpoint: **</a:t>
            </a:r>
            <a:r>
              <a:rPr lang="en-US" dirty="0" err="1"/>
              <a:t>graph.microsoft.com</a:t>
            </a:r>
            <a:r>
              <a:rPr lang="en-US" dirty="0"/>
              <a:t>**.</a:t>
            </a:r>
          </a:p>
          <a:p>
            <a:endParaRPr lang="en-US" dirty="0"/>
          </a:p>
          <a:p>
            <a:r>
              <a:rPr lang="en-US" dirty="0"/>
              <a:t>The advantage to using Microsoft Graph is that it allows developers to just have a single endpoint, a resource, which means you're only going to need a single access token authenticate the different services. Each service still has its own individual permissions so that everything is still secured in an individual way. A single endpoint makes it easier for developers to build applications.</a:t>
            </a:r>
          </a:p>
          <a:p>
            <a:endParaRPr lang="en-US" dirty="0"/>
          </a:p>
          <a:p>
            <a:r>
              <a:rPr lang="en-US" dirty="0"/>
              <a:t>Microsoft Graph also enables easy navigation of entities and the relationships between entities. While there are many different Microsoft 365 services such as OneDrive for files, or Outlook for contacts and calendars, these different entities are related to each other. These relationships are in Microsoft Graph, which makes it easy to navigate from one entity to another, even if it crosses different underlying endpoints.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3/12/2021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https://docs.microsoft.com/en-us/graph/api/subscription-post-subscriptions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3/14/2021 1:23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3/14/2021 11:16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3/14/2021 10:07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3/14/2021 1:31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different example notifications scenarios.</a:t>
            </a:r>
          </a:p>
          <a:p>
            <a:endParaRPr lang="en-US" dirty="0"/>
          </a:p>
          <a:p>
            <a:r>
              <a:rPr lang="en-US" sz="900" b="0" kern="1200" dirty="0">
                <a:solidFill>
                  <a:schemeClr val="tx1"/>
                </a:solidFill>
                <a:effectLst/>
                <a:latin typeface="Segoe UI Light" pitchFamily="34" charset="0"/>
                <a:ea typeface="+mn-ea"/>
                <a:cs typeface="+mn-cs"/>
              </a:rPr>
              <a:t>When an email is received, you want to translate it from its native language to another language and make it easier for the consumer to read that email.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a new user is added to your organization, you want to automatically create an account for that user in your corporate third-party time tracking system and send them an email alerting them that their new account has been set up.  </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 would you implement these scenarios with change notifications?</a:t>
            </a:r>
          </a:p>
          <a:p>
            <a:endParaRPr lang="en-US" dirty="0"/>
          </a:p>
          <a:p>
            <a:r>
              <a:rPr lang="en-US" sz="900" b="0" kern="1200" dirty="0">
                <a:solidFill>
                  <a:schemeClr val="tx1"/>
                </a:solidFill>
                <a:effectLst/>
                <a:latin typeface="Segoe UI Light" pitchFamily="34" charset="0"/>
                <a:ea typeface="+mn-ea"/>
                <a:cs typeface="+mn-cs"/>
              </a:rPr>
              <a:t>You first need to create an app that will host a web API to listen for notifications. This will be the component that will not only trigger the request to create the subscription, but it will also manage subscription renewals and receive and respond to notifications received from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28022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Creating The Azure event hub</a:t>
            </a:r>
          </a:p>
          <a:p>
            <a:endParaRPr lang="en-US" dirty="0"/>
          </a:p>
          <a:p>
            <a:pPr algn="l"/>
            <a:r>
              <a:rPr lang="en-US" b="0" i="0" dirty="0">
                <a:solidFill>
                  <a:srgbClr val="171717"/>
                </a:solidFill>
                <a:effectLst/>
                <a:latin typeface="Segoe UI" panose="020B0502040204020203" pitchFamily="34" charset="0"/>
              </a:rPr>
              <a:t>Steps:</a:t>
            </a:r>
          </a:p>
          <a:p>
            <a:pPr algn="l">
              <a:buFont typeface="+mj-lt"/>
              <a:buAutoNum type="arabicPeriod"/>
            </a:pPr>
            <a:r>
              <a:rPr lang="en-US" b="0" i="0" dirty="0">
                <a:solidFill>
                  <a:srgbClr val="171717"/>
                </a:solidFill>
                <a:effectLst/>
                <a:latin typeface="Segoe UI" panose="020B0502040204020203" pitchFamily="34" charset="0"/>
              </a:rPr>
              <a:t> Open a browser to the </a:t>
            </a:r>
            <a:r>
              <a:rPr lang="en-US" b="0" i="0" u="none" strike="noStrike" dirty="0">
                <a:solidFill>
                  <a:srgbClr val="171717"/>
                </a:solidFill>
                <a:effectLst/>
                <a:latin typeface="Segoe UI" panose="020B0502040204020203" pitchFamily="34" charset="0"/>
                <a:hlinkClick r:id="rId3"/>
              </a:rPr>
              <a:t>Azure Portal</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Select </a:t>
            </a:r>
            <a:r>
              <a:rPr lang="en-US" b="1" i="0" dirty="0">
                <a:solidFill>
                  <a:srgbClr val="171717"/>
                </a:solidFill>
                <a:effectLst/>
                <a:latin typeface="Segoe UI" panose="020B0502040204020203" pitchFamily="34" charset="0"/>
              </a:rPr>
              <a:t>Create a resource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Type </a:t>
            </a:r>
            <a:r>
              <a:rPr lang="en-US" b="1" i="0" dirty="0">
                <a:solidFill>
                  <a:srgbClr val="171717"/>
                </a:solidFill>
                <a:effectLst/>
                <a:latin typeface="Segoe UI" panose="020B0502040204020203" pitchFamily="34" charset="0"/>
              </a:rPr>
              <a:t>Event Hubs</a:t>
            </a:r>
            <a:r>
              <a:rPr lang="en-US" b="0" i="0" dirty="0">
                <a:solidFill>
                  <a:srgbClr val="171717"/>
                </a:solidFill>
                <a:effectLst/>
                <a:latin typeface="Segoe UI" panose="020B0502040204020203" pitchFamily="34" charset="0"/>
              </a:rPr>
              <a:t> in the search bar.</a:t>
            </a:r>
          </a:p>
          <a:p>
            <a:pPr algn="l">
              <a:buFont typeface="+mj-lt"/>
              <a:buAutoNum type="arabicPeriod"/>
            </a:pPr>
            <a:r>
              <a:rPr lang="en-US" b="0" i="0" dirty="0">
                <a:solidFill>
                  <a:srgbClr val="171717"/>
                </a:solidFill>
                <a:effectLst/>
                <a:latin typeface="Segoe UI" panose="020B0502040204020203" pitchFamily="34" charset="0"/>
              </a:rPr>
              <a:t> Select the </a:t>
            </a:r>
            <a:r>
              <a:rPr lang="en-US" b="1" i="0" dirty="0">
                <a:solidFill>
                  <a:srgbClr val="171717"/>
                </a:solidFill>
                <a:effectLst/>
                <a:latin typeface="Segoe UI" panose="020B0502040204020203" pitchFamily="34" charset="0"/>
              </a:rPr>
              <a:t>Event Hubs</a:t>
            </a:r>
            <a:r>
              <a:rPr lang="en-US" b="0" i="0" dirty="0">
                <a:solidFill>
                  <a:srgbClr val="171717"/>
                </a:solidFill>
                <a:effectLst/>
                <a:latin typeface="Segoe UI" panose="020B0502040204020203" pitchFamily="34" charset="0"/>
              </a:rPr>
              <a:t> suggestion. The Event Hubs creation page will load.</a:t>
            </a:r>
          </a:p>
          <a:p>
            <a:pPr algn="l">
              <a:buFont typeface="+mj-lt"/>
              <a:buAutoNum type="arabicPeriod"/>
            </a:pPr>
            <a:r>
              <a:rPr lang="en-US" b="0" i="0" dirty="0">
                <a:solidFill>
                  <a:srgbClr val="171717"/>
                </a:solidFill>
                <a:effectLst/>
                <a:latin typeface="Segoe UI" panose="020B0502040204020203" pitchFamily="34" charset="0"/>
              </a:rPr>
              <a:t> On the Event Hubs creation page, click </a:t>
            </a:r>
            <a:r>
              <a:rPr lang="en-US" b="1" i="0" dirty="0">
                <a:solidFill>
                  <a:srgbClr val="171717"/>
                </a:solidFill>
                <a:effectLst/>
                <a:latin typeface="Segoe UI" panose="020B0502040204020203" pitchFamily="34" charset="0"/>
              </a:rPr>
              <a:t>Create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Fill in the Event Hubs namespace creation details, and then click </a:t>
            </a:r>
            <a:r>
              <a:rPr lang="en-US" b="1" i="0" dirty="0">
                <a:solidFill>
                  <a:srgbClr val="171717"/>
                </a:solidFill>
                <a:effectLst/>
                <a:latin typeface="Segoe UI" panose="020B0502040204020203" pitchFamily="34" charset="0"/>
              </a:rPr>
              <a:t>Create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When the Event Hub namespace is provisioned, go to the page for the namespace.</a:t>
            </a:r>
          </a:p>
          <a:p>
            <a:pPr algn="l">
              <a:buFont typeface="+mj-lt"/>
              <a:buAutoNum type="arabicPeriod"/>
            </a:pPr>
            <a:r>
              <a:rPr lang="en-US" b="0" i="0" dirty="0">
                <a:solidFill>
                  <a:srgbClr val="171717"/>
                </a:solidFill>
                <a:effectLst/>
                <a:latin typeface="Segoe UI" panose="020B0502040204020203" pitchFamily="34" charset="0"/>
              </a:rPr>
              <a:t> Click </a:t>
            </a:r>
            <a:r>
              <a:rPr lang="en-US" b="1" i="0" dirty="0">
                <a:solidFill>
                  <a:srgbClr val="171717"/>
                </a:solidFill>
                <a:effectLst/>
                <a:latin typeface="Segoe UI" panose="020B0502040204020203" pitchFamily="34" charset="0"/>
              </a:rPr>
              <a:t>Event Hubs</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 Event Hub</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Give a name to the new Event Hub, and click </a:t>
            </a:r>
            <a:r>
              <a:rPr lang="en-US" b="1" i="0" dirty="0">
                <a:solidFill>
                  <a:srgbClr val="171717"/>
                </a:solidFill>
                <a:effectLst/>
                <a:latin typeface="Segoe UI" panose="020B0502040204020203" pitchFamily="34" charset="0"/>
              </a:rPr>
              <a:t>Create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After the Event Hub has been created, click the name of the Event Hub, and then click </a:t>
            </a:r>
            <a:r>
              <a:rPr lang="en-US" b="1" i="0" dirty="0">
                <a:solidFill>
                  <a:srgbClr val="171717"/>
                </a:solidFill>
                <a:effectLst/>
                <a:latin typeface="Segoe UI" panose="020B0502040204020203" pitchFamily="34" charset="0"/>
              </a:rPr>
              <a:t>Shared access policies</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 Add</a:t>
            </a:r>
            <a:r>
              <a:rPr lang="en-US" b="0" i="0" dirty="0">
                <a:solidFill>
                  <a:srgbClr val="171717"/>
                </a:solidFill>
                <a:effectLst/>
                <a:latin typeface="Segoe UI" panose="020B0502040204020203" pitchFamily="34" charset="0"/>
              </a:rPr>
              <a:t> to add a new policy.</a:t>
            </a:r>
          </a:p>
          <a:p>
            <a:pPr algn="l">
              <a:buFont typeface="+mj-lt"/>
              <a:buAutoNum type="arabicPeriod"/>
            </a:pPr>
            <a:r>
              <a:rPr lang="en-US" b="0" i="0" dirty="0">
                <a:solidFill>
                  <a:srgbClr val="171717"/>
                </a:solidFill>
                <a:effectLst/>
                <a:latin typeface="Segoe UI" panose="020B0502040204020203" pitchFamily="34" charset="0"/>
              </a:rPr>
              <a:t> Give a name to the policy, check </a:t>
            </a:r>
            <a:r>
              <a:rPr lang="en-US" b="1" i="0" dirty="0">
                <a:solidFill>
                  <a:srgbClr val="171717"/>
                </a:solidFill>
                <a:effectLst/>
                <a:latin typeface="Segoe UI" panose="020B0502040204020203" pitchFamily="34" charset="0"/>
              </a:rPr>
              <a:t>Send</a:t>
            </a:r>
            <a:r>
              <a:rPr lang="en-US" b="0" i="0" dirty="0">
                <a:solidFill>
                  <a:srgbClr val="171717"/>
                </a:solidFill>
                <a:effectLst/>
                <a:latin typeface="Segoe UI" panose="020B0502040204020203" pitchFamily="34" charset="0"/>
              </a:rPr>
              <a:t>, and click </a:t>
            </a:r>
            <a:r>
              <a:rPr lang="en-US" b="1" i="0" dirty="0">
                <a:solidFill>
                  <a:srgbClr val="171717"/>
                </a:solidFill>
                <a:effectLst/>
                <a:latin typeface="Segoe UI" panose="020B0502040204020203" pitchFamily="34" charset="0"/>
              </a:rPr>
              <a:t>Create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After the policy has been created, click the name of the policy to open the details panel, and then copy the </a:t>
            </a:r>
            <a:r>
              <a:rPr lang="en-US" b="1" i="0" dirty="0">
                <a:solidFill>
                  <a:srgbClr val="171717"/>
                </a:solidFill>
                <a:effectLst/>
                <a:latin typeface="Segoe UI" panose="020B0502040204020203" pitchFamily="34" charset="0"/>
              </a:rPr>
              <a:t>Connection string-primary key</a:t>
            </a:r>
            <a:r>
              <a:rPr lang="en-US" b="0" i="0" dirty="0">
                <a:solidFill>
                  <a:srgbClr val="171717"/>
                </a:solidFill>
                <a:effectLst/>
                <a:latin typeface="Segoe UI" panose="020B0502040204020203" pitchFamily="34" charset="0"/>
              </a:rPr>
              <a:t> value. Write it down; you'll need it for the next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3/12/2021 9:52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91865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azure.microsoft.com/services/event-hub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docs.microsoft.com/en-us/graph/change-notifications-delivery#using-azure-event-hubs-to-receive-change-notification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graph/change-notifications-delivery#configuring-the-azure-event-hub"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Get Change Notifications Through Azure Event Hubs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Get Change notifications delivered through Azure Event Hubs</a:t>
            </a:r>
          </a:p>
        </p:txBody>
      </p:sp>
      <p:sp>
        <p:nvSpPr>
          <p:cNvPr id="3" name="Text Placeholder 2"/>
          <p:cNvSpPr>
            <a:spLocks noGrp="1"/>
          </p:cNvSpPr>
          <p:nvPr>
            <p:ph type="body" sz="quarter" idx="10"/>
          </p:nvPr>
        </p:nvSpPr>
        <p:spPr>
          <a:xfrm>
            <a:off x="451641" y="700147"/>
            <a:ext cx="11533187" cy="7017242"/>
          </a:xfrm>
        </p:spPr>
        <p:txBody>
          <a:bodyPr/>
          <a:lstStyle/>
          <a:p>
            <a:r>
              <a:rPr lang="en-US" sz="1800" dirty="0"/>
              <a:t>Allows  Change notifications to be delivered through Azure Event Hubs.</a:t>
            </a:r>
          </a:p>
          <a:p>
            <a:r>
              <a:rPr lang="en-US" sz="1800" dirty="0">
                <a:solidFill>
                  <a:srgbClr val="171717"/>
                </a:solidFill>
                <a:latin typeface="Segoe UI" panose="020B0502040204020203" pitchFamily="34" charset="0"/>
              </a:rPr>
              <a:t>	</a:t>
            </a:r>
            <a:r>
              <a:rPr lang="en-US" sz="1600" dirty="0">
                <a:solidFill>
                  <a:srgbClr val="171717"/>
                </a:solidFill>
                <a:latin typeface="Segoe UI" panose="020B0502040204020203" pitchFamily="34" charset="0"/>
                <a:hlinkClick r:id="rId3"/>
              </a:rPr>
              <a:t>Azure Event Hubs </a:t>
            </a:r>
            <a:r>
              <a:rPr lang="en-US" sz="1600" dirty="0">
                <a:solidFill>
                  <a:srgbClr val="171717"/>
                </a:solidFill>
                <a:latin typeface="Segoe UI" panose="020B0502040204020203" pitchFamily="34" charset="0"/>
              </a:rPr>
              <a:t>is a popular real-time events ingestion and distribution service built for scale. You can use Azure 	Events Hubs instead of traditional webhooks to receive change notifications.</a:t>
            </a:r>
          </a:p>
          <a:p>
            <a:endParaRPr lang="en-US" sz="1800" dirty="0"/>
          </a:p>
          <a:p>
            <a:r>
              <a:rPr lang="en-US" sz="1800" dirty="0"/>
              <a:t>Specifically built to target:</a:t>
            </a:r>
          </a:p>
          <a:p>
            <a:r>
              <a:rPr lang="en-US" sz="1800" dirty="0"/>
              <a:t>	High throughput scenarios</a:t>
            </a:r>
          </a:p>
          <a:p>
            <a:r>
              <a:rPr lang="en-US" sz="1800" dirty="0"/>
              <a:t>	The receiver cannot or does not want to expose a publicly available URL</a:t>
            </a:r>
          </a:p>
          <a:p>
            <a:r>
              <a:rPr lang="en-US" sz="1800" dirty="0"/>
              <a:t>	Temporizing the change notifications (in case your service needs to go offline for maintenance, for 	example).</a:t>
            </a:r>
          </a:p>
          <a:p>
            <a:endParaRPr lang="en-US" sz="1800" dirty="0"/>
          </a:p>
          <a:p>
            <a:r>
              <a:rPr lang="en-US" sz="1800" dirty="0"/>
              <a:t>Examples of high throughput scenarios:</a:t>
            </a:r>
          </a:p>
          <a:p>
            <a:r>
              <a:rPr lang="en-US" sz="1800" dirty="0"/>
              <a:t>	Applications subscribing to </a:t>
            </a:r>
            <a:r>
              <a:rPr lang="en-US" sz="1800" i="1" dirty="0"/>
              <a:t>a large set of resources</a:t>
            </a:r>
          </a:p>
          <a:p>
            <a:r>
              <a:rPr lang="en-US" sz="1800" dirty="0"/>
              <a:t>	Applications subscribing to resources that </a:t>
            </a:r>
            <a:r>
              <a:rPr lang="en-US" sz="1800" i="1" dirty="0"/>
              <a:t>change with a high frequency</a:t>
            </a:r>
            <a:r>
              <a:rPr lang="en-US" sz="1800" dirty="0"/>
              <a:t> </a:t>
            </a:r>
          </a:p>
          <a:p>
            <a:r>
              <a:rPr lang="en-US" sz="1800" dirty="0"/>
              <a:t>	</a:t>
            </a:r>
            <a:r>
              <a:rPr lang="en-US" sz="1800" i="1" dirty="0"/>
              <a:t>Multi-tenant applications </a:t>
            </a:r>
            <a:r>
              <a:rPr lang="en-US" sz="1800" dirty="0"/>
              <a:t>that subscribe to resources across a large set of organizations</a:t>
            </a:r>
          </a:p>
          <a:p>
            <a:endParaRPr lang="en-US" sz="1800" dirty="0"/>
          </a:p>
          <a:p>
            <a:r>
              <a:rPr lang="en-US" sz="1800" dirty="0"/>
              <a:t>This change notifications delivery mode is available for all resources that support Microsoft Graph change notifications.</a:t>
            </a:r>
          </a:p>
          <a:p>
            <a:endParaRPr lang="en-US" sz="1800" dirty="0"/>
          </a:p>
          <a:p>
            <a:r>
              <a:rPr lang="en-US" sz="1800" dirty="0">
                <a:hlinkClick r:id="rId4"/>
              </a:rPr>
              <a:t>Using Azure Event Hubs to receive change notifications</a:t>
            </a:r>
            <a:endParaRPr lang="en-US" sz="1800" dirty="0"/>
          </a:p>
          <a:p>
            <a:endParaRPr lang="en-US" sz="1800" dirty="0"/>
          </a:p>
        </p:txBody>
      </p:sp>
    </p:spTree>
    <p:extLst>
      <p:ext uri="{BB962C8B-B14F-4D97-AF65-F5344CB8AC3E}">
        <p14:creationId xmlns:p14="http://schemas.microsoft.com/office/powerpoint/2010/main" val="2604365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Get Change notifications delivered through Azure Event Hubs</a:t>
            </a:r>
          </a:p>
        </p:txBody>
      </p:sp>
      <p:sp>
        <p:nvSpPr>
          <p:cNvPr id="3" name="Text Placeholder 2"/>
          <p:cNvSpPr>
            <a:spLocks noGrp="1"/>
          </p:cNvSpPr>
          <p:nvPr>
            <p:ph type="body" sz="quarter" idx="10"/>
          </p:nvPr>
        </p:nvSpPr>
        <p:spPr>
          <a:xfrm>
            <a:off x="451643" y="767982"/>
            <a:ext cx="11533187" cy="6032421"/>
          </a:xfrm>
        </p:spPr>
        <p:txBody>
          <a:bodyPr/>
          <a:lstStyle/>
          <a:p>
            <a:r>
              <a:rPr lang="en-US" sz="2400" dirty="0"/>
              <a:t>How it works.</a:t>
            </a:r>
          </a:p>
          <a:p>
            <a:endParaRPr lang="en-US" sz="2400" dirty="0"/>
          </a:p>
          <a:p>
            <a:r>
              <a:rPr lang="en-US" sz="2400" dirty="0"/>
              <a:t>You'll need to provision an Azure Event Hub and Azure Storage.</a:t>
            </a:r>
          </a:p>
          <a:p>
            <a:r>
              <a:rPr lang="en-US" sz="2400" dirty="0"/>
              <a:t>	Create a shared access policy with a "Listen" permission and obtain the </a:t>
            </a:r>
          </a:p>
          <a:p>
            <a:r>
              <a:rPr lang="en-US" sz="2400" dirty="0"/>
              <a:t>	connection string, similar to the steps listed in </a:t>
            </a:r>
            <a:r>
              <a:rPr lang="en-US" sz="2400" dirty="0">
                <a:hlinkClick r:id="rId3"/>
              </a:rPr>
              <a:t>Configuring the Azure Event </a:t>
            </a:r>
          </a:p>
          <a:p>
            <a:r>
              <a:rPr lang="en-US" sz="2400" dirty="0">
                <a:hlinkClick r:id="rId3"/>
              </a:rPr>
              <a:t>Hub</a:t>
            </a:r>
            <a:r>
              <a:rPr lang="en-US" sz="2400" dirty="0"/>
              <a:t>.</a:t>
            </a:r>
          </a:p>
          <a:p>
            <a:endParaRPr lang="en-US" sz="2400" dirty="0"/>
          </a:p>
          <a:p>
            <a:r>
              <a:rPr lang="en-US" sz="2400" dirty="0"/>
              <a:t>You'll need to provision an Azure Key Vault.</a:t>
            </a:r>
          </a:p>
          <a:p>
            <a:r>
              <a:rPr lang="en-US" sz="2400" dirty="0"/>
              <a:t>	Give access to the Microsoft Graph Change Tracking to your KeyVault entry</a:t>
            </a:r>
          </a:p>
          <a:p>
            <a:endParaRPr lang="en-US" sz="2400" dirty="0"/>
          </a:p>
          <a:p>
            <a:endParaRPr lang="en-US" sz="2400" dirty="0"/>
          </a:p>
          <a:p>
            <a:r>
              <a:rPr lang="en-US" sz="2400" dirty="0"/>
              <a:t>Use the Event Hubs SDK will relay the notifications to your application.</a:t>
            </a:r>
          </a:p>
          <a:p>
            <a:r>
              <a:rPr lang="en-US" sz="2400" dirty="0"/>
              <a:t>	You don't need to reply to the notification URL validation. You can ignore the </a:t>
            </a:r>
          </a:p>
          <a:p>
            <a:r>
              <a:rPr lang="en-US" sz="2400" dirty="0"/>
              <a:t>	validation message that you receive.</a:t>
            </a:r>
          </a:p>
          <a:p>
            <a:endParaRPr lang="en-US" sz="2400" dirty="0"/>
          </a:p>
          <a:p>
            <a:endParaRPr lang="en-US" sz="2400" dirty="0"/>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Why Key Vault</a:t>
            </a:r>
          </a:p>
        </p:txBody>
      </p:sp>
      <p:sp>
        <p:nvSpPr>
          <p:cNvPr id="3" name="Text Placeholder 2"/>
          <p:cNvSpPr>
            <a:spLocks noGrp="1"/>
          </p:cNvSpPr>
          <p:nvPr>
            <p:ph type="body" sz="quarter" idx="10"/>
          </p:nvPr>
        </p:nvSpPr>
        <p:spPr>
          <a:xfrm>
            <a:off x="451643" y="767983"/>
            <a:ext cx="11533187" cy="2769989"/>
          </a:xfrm>
        </p:spPr>
        <p:txBody>
          <a:bodyPr/>
          <a:lstStyle/>
          <a:p>
            <a:r>
              <a:rPr lang="en-US" dirty="0">
                <a:solidFill>
                  <a:srgbClr val="171717"/>
                </a:solidFill>
                <a:latin typeface="Segoe UI" panose="020B0502040204020203" pitchFamily="34" charset="0"/>
              </a:rPr>
              <a:t>In order to access the Event Hub securely and to allow for key rotations, Microsoft Graph gets the connection string to the Event Hub through </a:t>
            </a:r>
            <a:r>
              <a:rPr lang="en-US" b="1" dirty="0">
                <a:solidFill>
                  <a:srgbClr val="171717"/>
                </a:solidFill>
                <a:latin typeface="Segoe UI" panose="020B0502040204020203" pitchFamily="34" charset="0"/>
              </a:rPr>
              <a:t>Azure Key Vault</a:t>
            </a:r>
            <a:r>
              <a:rPr lang="en-US" dirty="0">
                <a:solidFill>
                  <a:srgbClr val="171717"/>
                </a:solidFill>
                <a:latin typeface="Segoe UI" panose="020B0502040204020203" pitchFamily="34" charset="0"/>
              </a:rPr>
              <a:t>.</a:t>
            </a:r>
          </a:p>
          <a:p>
            <a:br>
              <a:rPr lang="en-US" dirty="0">
                <a:solidFill>
                  <a:srgbClr val="171717"/>
                </a:solidFill>
                <a:latin typeface="Segoe UI" panose="020B0502040204020203" pitchFamily="34" charset="0"/>
              </a:rPr>
            </a:br>
            <a:r>
              <a:rPr lang="en-US" dirty="0">
                <a:solidFill>
                  <a:srgbClr val="171717"/>
                </a:solidFill>
                <a:latin typeface="Segoe UI" panose="020B0502040204020203" pitchFamily="34" charset="0"/>
              </a:rPr>
              <a:t>So, you need to :</a:t>
            </a:r>
          </a:p>
          <a:p>
            <a:pPr marL="342900" indent="-342900">
              <a:buFont typeface="Arial" panose="020B0604020202020204" pitchFamily="34" charset="0"/>
              <a:buChar char="•"/>
            </a:pPr>
            <a:r>
              <a:rPr lang="en-US" dirty="0">
                <a:solidFill>
                  <a:srgbClr val="171717"/>
                </a:solidFill>
                <a:latin typeface="Segoe UI" panose="020B0502040204020203" pitchFamily="34" charset="0"/>
              </a:rPr>
              <a:t>Create an Azure Key Vault to store secret.</a:t>
            </a:r>
          </a:p>
          <a:p>
            <a:pPr marL="342900" indent="-342900">
              <a:buFont typeface="Arial" panose="020B0604020202020204" pitchFamily="34" charset="0"/>
              <a:buChar char="•"/>
            </a:pPr>
            <a:r>
              <a:rPr lang="en-US" dirty="0">
                <a:solidFill>
                  <a:srgbClr val="171717"/>
                </a:solidFill>
                <a:latin typeface="Segoe UI" panose="020B0502040204020203" pitchFamily="34" charset="0"/>
              </a:rPr>
              <a:t>Add the connection string to the Event Hub as a secret.</a:t>
            </a:r>
          </a:p>
          <a:p>
            <a:pPr marL="342900" indent="-342900">
              <a:buFont typeface="Arial" panose="020B0604020202020204" pitchFamily="34" charset="0"/>
              <a:buChar char="•"/>
            </a:pPr>
            <a:r>
              <a:rPr lang="en-US" dirty="0">
                <a:solidFill>
                  <a:srgbClr val="171717"/>
                </a:solidFill>
                <a:latin typeface="Segoe UI" panose="020B0502040204020203" pitchFamily="34" charset="0"/>
              </a:rPr>
              <a:t>Add an access policy for Microsoft Graph (</a:t>
            </a:r>
            <a:r>
              <a:rPr lang="en-US" b="1" dirty="0"/>
              <a:t>Microsoft Graph Change Tracking</a:t>
            </a:r>
            <a:r>
              <a:rPr lang="en-US" dirty="0">
                <a:solidFill>
                  <a:srgbClr val="171717"/>
                </a:solidFill>
                <a:latin typeface="Segoe UI" panose="020B0502040204020203" pitchFamily="34" charset="0"/>
              </a:rPr>
              <a:t>) to access the secret.</a:t>
            </a:r>
          </a:p>
          <a:p>
            <a:endParaRPr lang="en-US" dirty="0"/>
          </a:p>
        </p:txBody>
      </p:sp>
      <p:sp>
        <p:nvSpPr>
          <p:cNvPr id="5" name="Text Placeholder 2">
            <a:extLst>
              <a:ext uri="{FF2B5EF4-FFF2-40B4-BE49-F238E27FC236}">
                <a16:creationId xmlns:a16="http://schemas.microsoft.com/office/drawing/2014/main" id="{9AD67F9F-3E97-4E8B-9714-035B0E0D3120}"/>
              </a:ext>
            </a:extLst>
          </p:cNvPr>
          <p:cNvSpPr txBox="1">
            <a:spLocks/>
          </p:cNvSpPr>
          <p:nvPr/>
        </p:nvSpPr>
        <p:spPr>
          <a:xfrm>
            <a:off x="451641" y="4426842"/>
            <a:ext cx="11533187" cy="120065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600" dirty="0"/>
              <a:t>After you create the required Azure KeyVault and Azure Event Hubs services, you can go ahead and create your subscription and start receiving change notifications via Azure Event Hubs.</a:t>
            </a:r>
          </a:p>
          <a:p>
            <a:pPr>
              <a:spcBef>
                <a:spcPts val="0"/>
              </a:spcBef>
            </a:pPr>
            <a:endParaRPr lang="en-US" sz="1600" dirty="0"/>
          </a:p>
          <a:p>
            <a:pPr>
              <a:spcBef>
                <a:spcPts val="0"/>
              </a:spcBef>
            </a:pPr>
            <a:r>
              <a:rPr lang="en-US" sz="1600" dirty="0"/>
              <a:t>But wait, the notification URL is constructed differently too</a:t>
            </a:r>
            <a:endParaRPr lang="en" sz="1600" dirty="0"/>
          </a:p>
        </p:txBody>
      </p:sp>
    </p:spTree>
    <p:extLst>
      <p:ext uri="{BB962C8B-B14F-4D97-AF65-F5344CB8AC3E}">
        <p14:creationId xmlns:p14="http://schemas.microsoft.com/office/powerpoint/2010/main" val="43064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fade">
                                      <p:cBhvr>
                                        <p:cTn id="32" dur="500"/>
                                        <p:tgtEl>
                                          <p:spTgt spid="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2" end="2"/>
                                            </p:txEl>
                                          </p:spTgt>
                                        </p:tgtEl>
                                        <p:attrNameLst>
                                          <p:attrName>style.visibility</p:attrName>
                                        </p:attrNameLst>
                                      </p:cBhvr>
                                      <p:to>
                                        <p:strVal val="visible"/>
                                      </p:to>
                                    </p:set>
                                    <p:animEffect transition="in" filter="fade">
                                      <p:cBhvr>
                                        <p:cTn id="3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The new </a:t>
            </a:r>
            <a:r>
              <a:rPr lang="en-US" dirty="0" err="1"/>
              <a:t>NotificationURL</a:t>
            </a:r>
            <a:endParaRPr lang="en-US" dirty="0"/>
          </a:p>
        </p:txBody>
      </p:sp>
      <p:sp>
        <p:nvSpPr>
          <p:cNvPr id="3" name="Text Placeholder 2"/>
          <p:cNvSpPr>
            <a:spLocks noGrp="1"/>
          </p:cNvSpPr>
          <p:nvPr>
            <p:ph type="body" sz="quarter" idx="10"/>
          </p:nvPr>
        </p:nvSpPr>
        <p:spPr>
          <a:xfrm>
            <a:off x="451643" y="767983"/>
            <a:ext cx="11533187" cy="4179606"/>
          </a:xfrm>
        </p:spPr>
        <p:txBody>
          <a:bodyPr/>
          <a:lstStyle/>
          <a:p>
            <a:r>
              <a:rPr lang="en-US" dirty="0"/>
              <a:t>Its set as </a:t>
            </a:r>
          </a:p>
          <a:p>
            <a:r>
              <a:rPr lang="en-US" sz="1800" b="1" dirty="0" err="1"/>
              <a:t>EventHub:https</a:t>
            </a:r>
            <a:r>
              <a:rPr lang="en-US" sz="1800" b="1" dirty="0"/>
              <a:t>://&lt;</a:t>
            </a:r>
            <a:r>
              <a:rPr lang="en-US" sz="1800" b="1" dirty="0" err="1"/>
              <a:t>azurekeyvaultname</a:t>
            </a:r>
            <a:r>
              <a:rPr lang="en-US" sz="1800" b="1" dirty="0"/>
              <a:t>&gt;.vault.azure.net/secrets/&lt;</a:t>
            </a:r>
            <a:r>
              <a:rPr lang="en-US" sz="1800" b="1" dirty="0" err="1"/>
              <a:t>secretname</a:t>
            </a:r>
            <a:r>
              <a:rPr lang="en-US" sz="1800" b="1" dirty="0"/>
              <a:t>&gt;?tenantId=&lt;</a:t>
            </a:r>
            <a:r>
              <a:rPr lang="en-US" sz="1800" b="1" dirty="0" err="1"/>
              <a:t>domainname</a:t>
            </a:r>
            <a:r>
              <a:rPr lang="en-US" sz="1800" b="1" dirty="0"/>
              <a:t>&gt;</a:t>
            </a:r>
            <a:r>
              <a:rPr lang="en-US" sz="2400" dirty="0"/>
              <a:t> </a:t>
            </a:r>
          </a:p>
          <a:p>
            <a:r>
              <a:rPr lang="en-US" sz="1800" dirty="0"/>
              <a:t>with the following values:</a:t>
            </a:r>
          </a:p>
          <a:p>
            <a:endParaRPr lang="en-US" sz="2400" dirty="0"/>
          </a:p>
          <a:p>
            <a:r>
              <a:rPr lang="en-US" sz="1800" b="1" dirty="0" err="1"/>
              <a:t>azurekeyvaultname</a:t>
            </a:r>
            <a:r>
              <a:rPr lang="en-US" sz="1800" dirty="0"/>
              <a:t> - </a:t>
            </a:r>
            <a:r>
              <a:rPr lang="en-US" sz="1600" dirty="0"/>
              <a:t>The name you gave to the key vault when you created it. Can be found in the DNS name.</a:t>
            </a:r>
          </a:p>
          <a:p>
            <a:r>
              <a:rPr lang="en-US" sz="1800" b="1" dirty="0" err="1"/>
              <a:t>secretname</a:t>
            </a:r>
            <a:r>
              <a:rPr lang="en-US" sz="1800" dirty="0"/>
              <a:t> - </a:t>
            </a:r>
            <a:r>
              <a:rPr lang="en-US" sz="1600" dirty="0"/>
              <a:t>The name you gave to the secret when you created it. Can be found on the Azure Key Vault Secrets page.</a:t>
            </a:r>
          </a:p>
          <a:p>
            <a:r>
              <a:rPr lang="en-US" b="1" dirty="0" err="1"/>
              <a:t>domainname</a:t>
            </a:r>
            <a:r>
              <a:rPr lang="en-US" dirty="0"/>
              <a:t> - </a:t>
            </a:r>
            <a:r>
              <a:rPr lang="en-US" sz="1600" dirty="0"/>
              <a:t>The name of your tenant; for example, consto.onmicrosoft.com or contoso.com. Because this domain will be used to access the Azure Key Vault, it is important that it matches the domain used by the Azure subscription that holds the Azure Key Vault. To get this information, you can go to the overview page of the Azure Key Vault you created and click the subscription. The domain name is displayed under the Directory field.</a:t>
            </a:r>
          </a:p>
          <a:p>
            <a:endParaRPr lang="en-US" sz="1600" dirty="0"/>
          </a:p>
          <a:p>
            <a:endParaRPr lang="en-US" dirty="0"/>
          </a:p>
        </p:txBody>
      </p:sp>
      <p:sp>
        <p:nvSpPr>
          <p:cNvPr id="5" name="Text Placeholder 2">
            <a:extLst>
              <a:ext uri="{FF2B5EF4-FFF2-40B4-BE49-F238E27FC236}">
                <a16:creationId xmlns:a16="http://schemas.microsoft.com/office/drawing/2014/main" id="{9AD67F9F-3E97-4E8B-9714-035B0E0D3120}"/>
              </a:ext>
            </a:extLst>
          </p:cNvPr>
          <p:cNvSpPr txBox="1">
            <a:spLocks/>
          </p:cNvSpPr>
          <p:nvPr/>
        </p:nvSpPr>
        <p:spPr>
          <a:xfrm>
            <a:off x="451641" y="4426842"/>
            <a:ext cx="11533187" cy="212397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 sz="1600" dirty="0"/>
              <a:t>{</a:t>
            </a:r>
          </a:p>
          <a:p>
            <a:pPr>
              <a:spcBef>
                <a:spcPts val="0"/>
              </a:spcBef>
            </a:pPr>
            <a:r>
              <a:rPr lang="en-US" sz="1600" dirty="0"/>
              <a:t>  "</a:t>
            </a:r>
            <a:r>
              <a:rPr lang="en-US" sz="1600" dirty="0" err="1"/>
              <a:t>changeType</a:t>
            </a:r>
            <a:r>
              <a:rPr lang="en-US" sz="1600" dirty="0"/>
              <a:t>": "</a:t>
            </a:r>
            <a:r>
              <a:rPr lang="en-US" sz="1600" dirty="0" err="1"/>
              <a:t>Updated,Deleted</a:t>
            </a:r>
            <a:r>
              <a:rPr lang="en-US" sz="1600" dirty="0"/>
              <a:t>",</a:t>
            </a:r>
          </a:p>
          <a:p>
            <a:pPr>
              <a:spcBef>
                <a:spcPts val="0"/>
              </a:spcBef>
            </a:pPr>
            <a:r>
              <a:rPr lang="en-US" sz="1600" dirty="0"/>
              <a:t>  "</a:t>
            </a:r>
            <a:r>
              <a:rPr lang="en-US" sz="1600" dirty="0" err="1"/>
              <a:t>notificationUrl</a:t>
            </a:r>
            <a:r>
              <a:rPr lang="en-US" sz="1600" dirty="0"/>
              <a:t>": "</a:t>
            </a:r>
            <a:r>
              <a:rPr lang="en-US" sz="1600" dirty="0" err="1"/>
              <a:t>EventHub:https</a:t>
            </a:r>
            <a:r>
              <a:rPr lang="en-US" sz="1600" dirty="0"/>
              <a:t>://sure-key-vault1.vault.azure.net/secrets/sure-secret",</a:t>
            </a:r>
          </a:p>
          <a:p>
            <a:pPr>
              <a:spcBef>
                <a:spcPts val="0"/>
              </a:spcBef>
            </a:pPr>
            <a:r>
              <a:rPr lang="en-US" sz="1600" dirty="0"/>
              <a:t>  "resource": "users",</a:t>
            </a:r>
          </a:p>
          <a:p>
            <a:pPr>
              <a:spcBef>
                <a:spcPts val="0"/>
              </a:spcBef>
            </a:pPr>
            <a:r>
              <a:rPr lang="en-US" sz="1600" dirty="0"/>
              <a:t>  "</a:t>
            </a:r>
            <a:r>
              <a:rPr lang="en-US" sz="1600" dirty="0" err="1"/>
              <a:t>expirationDateTime</a:t>
            </a:r>
            <a:r>
              <a:rPr lang="en-US" sz="1600" dirty="0"/>
              <a:t>": "2021-08-15T00:00:00Z",</a:t>
            </a:r>
          </a:p>
          <a:p>
            <a:pPr>
              <a:spcBef>
                <a:spcPts val="0"/>
              </a:spcBef>
            </a:pPr>
            <a:r>
              <a:rPr lang="en-US" sz="1600" dirty="0"/>
              <a:t>  "</a:t>
            </a:r>
            <a:r>
              <a:rPr lang="en-US" sz="1600" dirty="0" err="1"/>
              <a:t>clientState</a:t>
            </a:r>
            <a:r>
              <a:rPr lang="en-US" sz="1600" dirty="0"/>
              <a:t>": "suresecret1"</a:t>
            </a:r>
          </a:p>
          <a:p>
            <a:pPr>
              <a:spcBef>
                <a:spcPts val="0"/>
              </a:spcBef>
            </a:pPr>
            <a:r>
              <a:rPr lang="en" sz="1600" dirty="0"/>
              <a:t>}</a:t>
            </a:r>
          </a:p>
        </p:txBody>
      </p:sp>
    </p:spTree>
    <p:extLst>
      <p:ext uri="{BB962C8B-B14F-4D97-AF65-F5344CB8AC3E}">
        <p14:creationId xmlns:p14="http://schemas.microsoft.com/office/powerpoint/2010/main" val="288758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2" end="2"/>
                                            </p:txEl>
                                          </p:spTgt>
                                        </p:tgtEl>
                                        <p:attrNameLst>
                                          <p:attrName>style.visibility</p:attrName>
                                        </p:attrNameLst>
                                      </p:cBhvr>
                                      <p:to>
                                        <p:strVal val="visible"/>
                                      </p:to>
                                    </p:set>
                                    <p:animEffect transition="in" filter="fade">
                                      <p:cBhvr>
                                        <p:cTn id="47" dur="500"/>
                                        <p:tgtEl>
                                          <p:spTgt spid="5">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3" end="3"/>
                                            </p:txEl>
                                          </p:spTgt>
                                        </p:tgtEl>
                                        <p:attrNameLst>
                                          <p:attrName>style.visibility</p:attrName>
                                        </p:attrNameLst>
                                      </p:cBhvr>
                                      <p:to>
                                        <p:strVal val="visible"/>
                                      </p:to>
                                    </p:set>
                                    <p:animEffect transition="in" filter="fade">
                                      <p:cBhvr>
                                        <p:cTn id="52" dur="500"/>
                                        <p:tgtEl>
                                          <p:spTgt spid="5">
                                            <p:txEl>
                                              <p:pRg st="3" end="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4" end="4"/>
                                            </p:txEl>
                                          </p:spTgt>
                                        </p:tgtEl>
                                        <p:attrNameLst>
                                          <p:attrName>style.visibility</p:attrName>
                                        </p:attrNameLst>
                                      </p:cBhvr>
                                      <p:to>
                                        <p:strVal val="visible"/>
                                      </p:to>
                                    </p:set>
                                    <p:animEffect transition="in" filter="fade">
                                      <p:cBhvr>
                                        <p:cTn id="57" dur="500"/>
                                        <p:tgtEl>
                                          <p:spTgt spid="5">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5" end="5"/>
                                            </p:txEl>
                                          </p:spTgt>
                                        </p:tgtEl>
                                        <p:attrNameLst>
                                          <p:attrName>style.visibility</p:attrName>
                                        </p:attrNameLst>
                                      </p:cBhvr>
                                      <p:to>
                                        <p:strVal val="visible"/>
                                      </p:to>
                                    </p:set>
                                    <p:animEffect transition="in" filter="fade">
                                      <p:cBhvr>
                                        <p:cTn id="62" dur="500"/>
                                        <p:tgtEl>
                                          <p:spTgt spid="5">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6" end="6"/>
                                            </p:txEl>
                                          </p:spTgt>
                                        </p:tgtEl>
                                        <p:attrNameLst>
                                          <p:attrName>style.visibility</p:attrName>
                                        </p:attrNameLst>
                                      </p:cBhvr>
                                      <p:to>
                                        <p:strVal val="visible"/>
                                      </p:to>
                                    </p:set>
                                    <p:animEffect transition="in" filter="fade">
                                      <p:cBhvr>
                                        <p:cTn id="6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410369"/>
          </a:xfrm>
        </p:spPr>
        <p:txBody>
          <a:bodyPr/>
          <a:lstStyle/>
          <a:p>
            <a:pPr algn="ctr"/>
            <a:r>
              <a:rPr lang="en-US" dirty="0"/>
              <a:t>Get Change notifications delivered through Azure Event Hubs</a:t>
            </a:r>
          </a:p>
        </p:txBody>
      </p:sp>
      <p:sp>
        <p:nvSpPr>
          <p:cNvPr id="3" name="Text Placeholder 2"/>
          <p:cNvSpPr>
            <a:spLocks noGrp="1"/>
          </p:cNvSpPr>
          <p:nvPr>
            <p:ph type="body" sz="quarter" idx="10"/>
          </p:nvPr>
        </p:nvSpPr>
        <p:spPr>
          <a:xfrm>
            <a:off x="451643" y="767982"/>
            <a:ext cx="11533187" cy="307777"/>
          </a:xfrm>
        </p:spPr>
        <p:txBody>
          <a:bodyPr/>
          <a:lstStyle/>
          <a:p>
            <a:r>
              <a:rPr lang="en-US" sz="2400"/>
              <a:t>Big flow </a:t>
            </a:r>
            <a:r>
              <a:rPr lang="en-US" sz="2400" dirty="0"/>
              <a:t>diagram</a:t>
            </a:r>
          </a:p>
        </p:txBody>
      </p:sp>
    </p:spTree>
    <p:extLst>
      <p:ext uri="{BB962C8B-B14F-4D97-AF65-F5344CB8AC3E}">
        <p14:creationId xmlns:p14="http://schemas.microsoft.com/office/powerpoint/2010/main" val="38784511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notification scenarios</a:t>
            </a:r>
          </a:p>
        </p:txBody>
      </p:sp>
      <p:sp>
        <p:nvSpPr>
          <p:cNvPr id="3" name="Text Placeholder 2"/>
          <p:cNvSpPr>
            <a:spLocks noGrp="1"/>
          </p:cNvSpPr>
          <p:nvPr>
            <p:ph type="body" sz="quarter" idx="10"/>
          </p:nvPr>
        </p:nvSpPr>
        <p:spPr>
          <a:xfrm>
            <a:off x="465138" y="1919804"/>
            <a:ext cx="11533187" cy="2215991"/>
          </a:xfrm>
        </p:spPr>
        <p:txBody>
          <a:bodyPr/>
          <a:lstStyle/>
          <a:p>
            <a:r>
              <a:rPr lang="en-US" sz="2400" dirty="0"/>
              <a:t>Translate an email when it arrives</a:t>
            </a:r>
          </a:p>
          <a:p>
            <a:endParaRPr lang="en-US" sz="2400" dirty="0"/>
          </a:p>
          <a:p>
            <a:r>
              <a:rPr lang="en-US" sz="2400" dirty="0"/>
              <a:t>Start a Flow when a document is X many months old</a:t>
            </a:r>
          </a:p>
          <a:p>
            <a:endParaRPr lang="en-US" sz="2400" dirty="0"/>
          </a:p>
          <a:p>
            <a:r>
              <a:rPr lang="en-US" sz="2400" dirty="0"/>
              <a:t>Create new user accounts in your application when a users joins an organization</a:t>
            </a:r>
          </a:p>
          <a:p>
            <a:endParaRPr lang="en-US" sz="2400" dirty="0"/>
          </a:p>
        </p:txBody>
      </p:sp>
    </p:spTree>
    <p:extLst>
      <p:ext uri="{BB962C8B-B14F-4D97-AF65-F5344CB8AC3E}">
        <p14:creationId xmlns:p14="http://schemas.microsoft.com/office/powerpoint/2010/main" val="3630632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Get notified through azure event hub when user data changes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Azure Event hub</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Subscribe for notifications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Receive notifications</a:t>
            </a:r>
          </a:p>
        </p:txBody>
      </p:sp>
      <p:pic>
        <p:nvPicPr>
          <p:cNvPr id="17" name="Picture Placeholder 16">
            <a:extLst>
              <a:ext uri="{FF2B5EF4-FFF2-40B4-BE49-F238E27FC236}">
                <a16:creationId xmlns:a16="http://schemas.microsoft.com/office/drawing/2014/main" id="{55188065-3B0A-454F-A111-856CD73B129A}"/>
              </a:ext>
            </a:extLst>
          </p:cNvPr>
          <p:cNvPicPr>
            <a:picLocks noGrp="1" noChangeAspect="1"/>
          </p:cNvPicPr>
          <p:nvPr>
            <p:ph type="pic" sz="quarter" idx="15"/>
          </p:nvPr>
        </p:nvPicPr>
        <p:blipFill>
          <a:blip r:embed="rId3"/>
          <a:srcRect l="13748" r="13748"/>
          <a:stretch>
            <a:fillRect/>
          </a:stretch>
        </p:blipFill>
        <p:spPr>
          <a:prstGeom prst="rect">
            <a:avLst/>
          </a:prstGeom>
        </p:spPr>
      </p:pic>
      <p:pic>
        <p:nvPicPr>
          <p:cNvPr id="18" name="Picture 17">
            <a:extLst>
              <a:ext uri="{FF2B5EF4-FFF2-40B4-BE49-F238E27FC236}">
                <a16:creationId xmlns:a16="http://schemas.microsoft.com/office/drawing/2014/main" id="{2387C695-D7EF-4E30-9DC1-20685B2FA499}"/>
              </a:ext>
            </a:extLst>
          </p:cNvPr>
          <p:cNvPicPr>
            <a:picLocks noChangeAspect="1"/>
          </p:cNvPicPr>
          <p:nvPr/>
        </p:nvPicPr>
        <p:blipFill>
          <a:blip r:embed="rId4"/>
          <a:stretch>
            <a:fillRect/>
          </a:stretch>
        </p:blipFill>
        <p:spPr>
          <a:xfrm>
            <a:off x="8368689" y="2193107"/>
            <a:ext cx="3602648" cy="2629718"/>
          </a:xfrm>
          <a:prstGeom prst="rect">
            <a:avLst/>
          </a:prstGeom>
        </p:spPr>
      </p:pic>
      <p:pic>
        <p:nvPicPr>
          <p:cNvPr id="9" name="Picture 8">
            <a:extLst>
              <a:ext uri="{FF2B5EF4-FFF2-40B4-BE49-F238E27FC236}">
                <a16:creationId xmlns:a16="http://schemas.microsoft.com/office/drawing/2014/main" id="{B53CAA51-D813-4699-ADF9-E6A31A5FCBFD}"/>
              </a:ext>
            </a:extLst>
          </p:cNvPr>
          <p:cNvPicPr>
            <a:picLocks noChangeAspect="1"/>
          </p:cNvPicPr>
          <p:nvPr/>
        </p:nvPicPr>
        <p:blipFill>
          <a:blip r:embed="rId5"/>
          <a:stretch>
            <a:fillRect/>
          </a:stretch>
        </p:blipFill>
        <p:spPr>
          <a:xfrm>
            <a:off x="230189" y="2193107"/>
            <a:ext cx="3837598" cy="2654300"/>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templates</Template>
  <TotalTime>0</TotalTime>
  <Words>2975</Words>
  <Application>Microsoft Office PowerPoint</Application>
  <PresentationFormat>Custom</PresentationFormat>
  <Paragraphs>194</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Segoe UI</vt:lpstr>
      <vt:lpstr>Segoe UI Light</vt:lpstr>
      <vt:lpstr>Segoe UI Semibold</vt:lpstr>
      <vt:lpstr>Wingdings</vt:lpstr>
      <vt:lpstr>Office 365 PPT Template - 2017</vt:lpstr>
      <vt:lpstr>Get Change Notifications Through Azure Event Hubs</vt:lpstr>
      <vt:lpstr>Microsoft 365 Platform</vt:lpstr>
      <vt:lpstr>Get Change notifications delivered through Azure Event Hubs</vt:lpstr>
      <vt:lpstr>Get Change notifications delivered through Azure Event Hubs</vt:lpstr>
      <vt:lpstr>Why Key Vault</vt:lpstr>
      <vt:lpstr>The new NotificationURL</vt:lpstr>
      <vt:lpstr>Get Change notifications delivered through Azure Event Hubs</vt:lpstr>
      <vt:lpstr>Example notification scenarios</vt:lpstr>
      <vt:lpstr>Get notified through azure event hub when user data changes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2021-03-15T06:25:33Z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2021-03-01T16:00:06Z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88672280-4abb-4403-8f35-c168874faa41</vt:lpwstr>
  </property>
  <property fmtid="{D5CDD505-2E9C-101B-9397-08002B2CF9AE}" pid="8" name="MSIP_Label_f42aa342-8706-4288-bd11-ebb85995028c_ContentBits">
    <vt:lpwstr>0</vt:lpwstr>
  </property>
</Properties>
</file>